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98" r:id="rId3"/>
    <p:sldId id="294" r:id="rId4"/>
    <p:sldId id="299" r:id="rId5"/>
    <p:sldId id="258" r:id="rId6"/>
    <p:sldId id="257" r:id="rId7"/>
    <p:sldId id="259" r:id="rId8"/>
    <p:sldId id="260" r:id="rId9"/>
    <p:sldId id="262" r:id="rId10"/>
    <p:sldId id="263" r:id="rId11"/>
    <p:sldId id="264" r:id="rId12"/>
    <p:sldId id="265" r:id="rId13"/>
    <p:sldId id="266" r:id="rId14"/>
    <p:sldId id="296" r:id="rId15"/>
    <p:sldId id="267" r:id="rId16"/>
    <p:sldId id="268" r:id="rId17"/>
    <p:sldId id="269" r:id="rId18"/>
    <p:sldId id="297" r:id="rId19"/>
    <p:sldId id="270" r:id="rId20"/>
    <p:sldId id="271" r:id="rId21"/>
    <p:sldId id="295" r:id="rId22"/>
    <p:sldId id="272" r:id="rId23"/>
    <p:sldId id="276" r:id="rId24"/>
    <p:sldId id="275" r:id="rId25"/>
    <p:sldId id="274" r:id="rId26"/>
    <p:sldId id="277" r:id="rId27"/>
    <p:sldId id="279" r:id="rId28"/>
    <p:sldId id="281" r:id="rId29"/>
    <p:sldId id="280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300" r:id="rId4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6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134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14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227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256667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2822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9096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584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6098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949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8278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521229"/>
            <a:ext cx="9905999" cy="42699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192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908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794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46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697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558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258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528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3F084-B59A-470F-8C77-8AC2B7DF155E}" type="datetimeFigureOut">
              <a:rPr lang="en-US" smtClean="0"/>
              <a:t>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3907B-79AC-48CA-A13D-66EA8837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4448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trzy.org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developer.microsoft.com/en-us/windows/holographic/case_study_-_looking_through_holes_in_your_reality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trzy/hololens/blob/master/Demo-Holocopter/Assets/Scripts/SurfacePlaneDeformationManager.cs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trzy/hololens/blob/master/Experiments-Unity/Assets/Scripts/SharedMaterialHelper.cs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github.com/trzy/hololens/blob/master/Experiments-Unity/Assets/Scripts/SharedMaterialHelper.cs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trzy/hololens/blob/master/Demo-Holocopter/Assets/Scripts/OBBMeshIntersection.cs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0.png"/><Relationship Id="rId7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github.com/trzy" TargetMode="External"/><Relationship Id="rId2" Type="http://schemas.openxmlformats.org/officeDocument/2006/relationships/hyperlink" Target="http://trzy.org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Damage Effects with HoloLens</a:t>
            </a:r>
            <a:br>
              <a:rPr lang="en-US" dirty="0"/>
            </a:br>
            <a:r>
              <a:rPr lang="en-US" sz="3200" dirty="0"/>
              <a:t>Embedding Small Objects in Walls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cap="none" dirty="0"/>
              <a:t>art </a:t>
            </a:r>
            <a:r>
              <a:rPr lang="en-US" cap="none" dirty="0" err="1"/>
              <a:t>Trzynadlowski</a:t>
            </a:r>
            <a:endParaRPr lang="en-US" cap="none" dirty="0"/>
          </a:p>
          <a:p>
            <a:r>
              <a:rPr lang="en-US" cap="none" dirty="0">
                <a:hlinkClick r:id="rId2"/>
              </a:rPr>
              <a:t>http://trzy.org</a:t>
            </a:r>
            <a:endParaRPr lang="en-US" cap="none" dirty="0"/>
          </a:p>
          <a:p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447713" y="3602038"/>
            <a:ext cx="6220286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None/>
              <a:defRPr sz="2000" kern="1200" cap="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NYC H</a:t>
            </a:r>
            <a:r>
              <a:rPr lang="en-US" cap="none" dirty="0">
                <a:solidFill>
                  <a:schemeClr val="tx1"/>
                </a:solidFill>
              </a:rPr>
              <a:t>oloLens Developers Meetup</a:t>
            </a:r>
          </a:p>
          <a:p>
            <a:r>
              <a:rPr lang="en-US" cap="none" dirty="0">
                <a:solidFill>
                  <a:schemeClr val="tx1"/>
                </a:solidFill>
              </a:rPr>
              <a:t>February 1, 2017</a:t>
            </a:r>
          </a:p>
          <a:p>
            <a:r>
              <a:rPr lang="en-US" cap="none" dirty="0">
                <a:solidFill>
                  <a:schemeClr val="tx1"/>
                </a:solidFill>
              </a:rPr>
              <a:t>New York, NY</a:t>
            </a:r>
          </a:p>
        </p:txBody>
      </p:sp>
    </p:spTree>
    <p:extLst>
      <p:ext uri="{BB962C8B-B14F-4D97-AF65-F5344CB8AC3E}">
        <p14:creationId xmlns:p14="http://schemas.microsoft.com/office/powerpoint/2010/main" val="2330667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Portal Effect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521229"/>
            <a:ext cx="5880824" cy="4269972"/>
          </a:xfrm>
        </p:spPr>
        <p:txBody>
          <a:bodyPr/>
          <a:lstStyle/>
          <a:p>
            <a:r>
              <a:rPr lang="en-US" dirty="0"/>
              <a:t>MS has a </a:t>
            </a:r>
            <a:r>
              <a:rPr lang="en-US" dirty="0">
                <a:hlinkClick r:id="rId2"/>
              </a:rPr>
              <a:t>great overview here</a:t>
            </a:r>
            <a:r>
              <a:rPr lang="en-US" dirty="0"/>
              <a:t>.</a:t>
            </a:r>
          </a:p>
          <a:p>
            <a:r>
              <a:rPr lang="en-US" dirty="0"/>
              <a:t>Relies on fact that color </a:t>
            </a:r>
            <a:r>
              <a:rPr lang="en-US" dirty="0">
                <a:solidFill>
                  <a:schemeClr val="bg1"/>
                </a:solidFill>
              </a:rPr>
              <a:t>black</a:t>
            </a:r>
            <a:r>
              <a:rPr lang="en-US" dirty="0"/>
              <a:t> is invisible on HoloLens!</a:t>
            </a:r>
          </a:p>
          <a:p>
            <a:pPr lvl="1"/>
            <a:r>
              <a:rPr lang="en-US" dirty="0"/>
              <a:t>Why? Additive display: light projected onto display. No way to make pixels opaque.</a:t>
            </a:r>
          </a:p>
          <a:p>
            <a:r>
              <a:rPr lang="en-US" dirty="0"/>
              <a:t>Black regions are still drawn to color and depth buffers</a:t>
            </a:r>
          </a:p>
          <a:p>
            <a:pPr lvl="1"/>
            <a:r>
              <a:rPr lang="en-US" dirty="0"/>
              <a:t>So while they look invisible…</a:t>
            </a:r>
          </a:p>
          <a:p>
            <a:pPr lvl="1"/>
            <a:r>
              <a:rPr lang="en-US" dirty="0"/>
              <a:t>… they are still there and can occlude other objects.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824" y="1898960"/>
            <a:ext cx="4079587" cy="351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193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Portal Effect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Disadvantage of black color method: visible in mixed reality captures taken from HoloLens!</a:t>
            </a:r>
          </a:p>
          <a:p>
            <a:pPr marL="0" indent="0">
              <a:buNone/>
            </a:pPr>
            <a:r>
              <a:rPr lang="en-US" dirty="0"/>
              <a:t>Better alternatives: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Alpha-blending</a:t>
            </a:r>
          </a:p>
          <a:p>
            <a:pPr lvl="1"/>
            <a:r>
              <a:rPr lang="en-US" dirty="0"/>
              <a:t>Colors are stored as R, G, B, and </a:t>
            </a:r>
            <a:r>
              <a:rPr lang="en-US" b="1" dirty="0"/>
              <a:t>A</a:t>
            </a:r>
          </a:p>
          <a:p>
            <a:pPr lvl="1"/>
            <a:r>
              <a:rPr lang="en-US" dirty="0"/>
              <a:t>A can be interpreted as a blend factor (e.g., 1.0 = fully opaque, 0.0 = fully transparent)</a:t>
            </a:r>
          </a:p>
          <a:p>
            <a:pPr lvl="1"/>
            <a:r>
              <a:rPr lang="en-US" dirty="0"/>
              <a:t>Disadvantage: draw order matters</a:t>
            </a:r>
          </a:p>
          <a:p>
            <a:pPr marL="457200" indent="-457200">
              <a:buAutoNum type="arabicPeriod"/>
            </a:pPr>
            <a:r>
              <a:rPr lang="en-US" dirty="0"/>
              <a:t>Use an occlusion material</a:t>
            </a:r>
          </a:p>
          <a:p>
            <a:pPr lvl="1"/>
            <a:r>
              <a:rPr lang="en-US" dirty="0"/>
              <a:t>Draws to depth buffer only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416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Portal Effect</a:t>
            </a:r>
          </a:p>
        </p:txBody>
      </p:sp>
      <p:pic>
        <p:nvPicPr>
          <p:cNvPr id="5" name="portal_soli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99503" y="1446415"/>
            <a:ext cx="3189817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29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Portal Effect</a:t>
            </a:r>
          </a:p>
        </p:txBody>
      </p:sp>
      <p:pic>
        <p:nvPicPr>
          <p:cNvPr id="5" name="portal_occlude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99503" y="1446415"/>
            <a:ext cx="3189817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25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Wall Damage Effect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Example: </a:t>
            </a:r>
            <a:r>
              <a:rPr lang="en-US" dirty="0" err="1"/>
              <a:t>RoboRaid</a:t>
            </a: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20170131_232732_HoloLen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07219" y="2156718"/>
            <a:ext cx="7374384" cy="414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35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Wall Damage Effect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How to create large holes?</a:t>
            </a:r>
          </a:p>
          <a:p>
            <a:r>
              <a:rPr lang="en-US" dirty="0"/>
              <a:t>Use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SurfacePlane</a:t>
            </a:r>
            <a:r>
              <a:rPr lang="en-US" dirty="0" err="1"/>
              <a:t>s</a:t>
            </a:r>
            <a:r>
              <a:rPr lang="en-US" dirty="0"/>
              <a:t> to detect walls</a:t>
            </a:r>
          </a:p>
          <a:p>
            <a:r>
              <a:rPr lang="en-US" dirty="0"/>
              <a:t>Easiest: Replace the wall and everything behind it using </a:t>
            </a:r>
            <a:r>
              <a:rPr lang="en-US" dirty="0" err="1"/>
              <a:t>HoloToolkit’s</a:t>
            </a:r>
            <a:r>
              <a:rPr lang="en-US" dirty="0"/>
              <a:t>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RemoveVertices</a:t>
            </a: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>
                <a:cs typeface="Courier New" panose="02070309020205020404" pitchFamily="49" charset="0"/>
              </a:rPr>
              <a:t>Place your own destructible wall object</a:t>
            </a:r>
          </a:p>
          <a:p>
            <a:r>
              <a:rPr lang="en-US" dirty="0">
                <a:cs typeface="Courier New" panose="02070309020205020404" pitchFamily="49" charset="0"/>
              </a:rPr>
              <a:t>Blows holes in the wall by removing triangles in some radius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4391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Wall Damage Effect</a:t>
            </a:r>
          </a:p>
        </p:txBody>
      </p:sp>
      <p:sp>
        <p:nvSpPr>
          <p:cNvPr id="4" name="Rectangle 3"/>
          <p:cNvSpPr/>
          <p:nvPr/>
        </p:nvSpPr>
        <p:spPr>
          <a:xfrm>
            <a:off x="2006354" y="2032987"/>
            <a:ext cx="7776832" cy="261891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2006354" y="2689934"/>
            <a:ext cx="7776832" cy="221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 flipH="1" flipV="1">
            <a:off x="2006354" y="2028550"/>
            <a:ext cx="541539" cy="6613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 flipV="1">
            <a:off x="2547893" y="2032986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cxnSpLocks/>
          </p:cNvCxnSpPr>
          <p:nvPr/>
        </p:nvCxnSpPr>
        <p:spPr>
          <a:xfrm flipH="1" flipV="1">
            <a:off x="2947387" y="2024108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 flipV="1">
            <a:off x="3506681" y="2024108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/>
        </p:nvCxnSpPr>
        <p:spPr>
          <a:xfrm flipH="1" flipV="1">
            <a:off x="3906174" y="2032986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cxnSpLocks/>
          </p:cNvCxnSpPr>
          <p:nvPr/>
        </p:nvCxnSpPr>
        <p:spPr>
          <a:xfrm flipV="1">
            <a:off x="4465468" y="2032986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cxnSpLocks/>
          </p:cNvCxnSpPr>
          <p:nvPr/>
        </p:nvCxnSpPr>
        <p:spPr>
          <a:xfrm flipH="1" flipV="1">
            <a:off x="4856086" y="2041864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 flipV="1">
            <a:off x="5415380" y="2041864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cxnSpLocks/>
          </p:cNvCxnSpPr>
          <p:nvPr/>
        </p:nvCxnSpPr>
        <p:spPr>
          <a:xfrm flipH="1" flipV="1">
            <a:off x="5814873" y="2041864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</p:cNvCxnSpPr>
          <p:nvPr/>
        </p:nvCxnSpPr>
        <p:spPr>
          <a:xfrm flipV="1">
            <a:off x="6374167" y="2041864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 flipH="1" flipV="1">
            <a:off x="6773661" y="2041864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</p:cNvCxnSpPr>
          <p:nvPr/>
        </p:nvCxnSpPr>
        <p:spPr>
          <a:xfrm flipV="1">
            <a:off x="7332955" y="2041864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</p:cNvCxnSpPr>
          <p:nvPr/>
        </p:nvCxnSpPr>
        <p:spPr>
          <a:xfrm flipH="1" flipV="1">
            <a:off x="7723572" y="2041864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cxnSpLocks/>
          </p:cNvCxnSpPr>
          <p:nvPr/>
        </p:nvCxnSpPr>
        <p:spPr>
          <a:xfrm flipV="1">
            <a:off x="8282866" y="2041864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 flipV="1">
            <a:off x="8673482" y="2032986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</p:cNvCxnSpPr>
          <p:nvPr/>
        </p:nvCxnSpPr>
        <p:spPr>
          <a:xfrm flipV="1">
            <a:off x="9232776" y="2028549"/>
            <a:ext cx="415025" cy="6613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  <a:stCxn id="4" idx="1"/>
            <a:endCxn id="4" idx="3"/>
          </p:cNvCxnSpPr>
          <p:nvPr/>
        </p:nvCxnSpPr>
        <p:spPr>
          <a:xfrm>
            <a:off x="2006354" y="3342444"/>
            <a:ext cx="77768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cxnSpLocks/>
          </p:cNvCxnSpPr>
          <p:nvPr/>
        </p:nvCxnSpPr>
        <p:spPr>
          <a:xfrm flipH="1" flipV="1">
            <a:off x="2539012" y="2689934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</p:cNvCxnSpPr>
          <p:nvPr/>
        </p:nvCxnSpPr>
        <p:spPr>
          <a:xfrm flipV="1">
            <a:off x="3098306" y="2689934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cxnSpLocks/>
          </p:cNvCxnSpPr>
          <p:nvPr/>
        </p:nvCxnSpPr>
        <p:spPr>
          <a:xfrm flipH="1" flipV="1">
            <a:off x="3497800" y="2681056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cxnSpLocks/>
          </p:cNvCxnSpPr>
          <p:nvPr/>
        </p:nvCxnSpPr>
        <p:spPr>
          <a:xfrm flipV="1">
            <a:off x="4057094" y="2681056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 flipH="1" flipV="1">
            <a:off x="4456587" y="2689934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</p:cNvCxnSpPr>
          <p:nvPr/>
        </p:nvCxnSpPr>
        <p:spPr>
          <a:xfrm flipV="1">
            <a:off x="5015881" y="2689934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</p:cNvCxnSpPr>
          <p:nvPr/>
        </p:nvCxnSpPr>
        <p:spPr>
          <a:xfrm flipH="1" flipV="1">
            <a:off x="5406499" y="2698812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/>
          </p:cNvCxnSpPr>
          <p:nvPr/>
        </p:nvCxnSpPr>
        <p:spPr>
          <a:xfrm flipV="1">
            <a:off x="5965793" y="2698812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 flipH="1" flipV="1">
            <a:off x="6365286" y="2698812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cxnSpLocks/>
          </p:cNvCxnSpPr>
          <p:nvPr/>
        </p:nvCxnSpPr>
        <p:spPr>
          <a:xfrm flipV="1">
            <a:off x="6924580" y="2698812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cxnSpLocks/>
          </p:cNvCxnSpPr>
          <p:nvPr/>
        </p:nvCxnSpPr>
        <p:spPr>
          <a:xfrm flipH="1" flipV="1">
            <a:off x="7324074" y="2698812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</p:cNvCxnSpPr>
          <p:nvPr/>
        </p:nvCxnSpPr>
        <p:spPr>
          <a:xfrm flipV="1">
            <a:off x="7883368" y="2698812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cxnSpLocks/>
          </p:cNvCxnSpPr>
          <p:nvPr/>
        </p:nvCxnSpPr>
        <p:spPr>
          <a:xfrm flipH="1" flipV="1">
            <a:off x="8273985" y="2698812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 flipV="1">
            <a:off x="8833279" y="2698812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cxnSpLocks/>
          </p:cNvCxnSpPr>
          <p:nvPr/>
        </p:nvCxnSpPr>
        <p:spPr>
          <a:xfrm flipH="1" flipV="1">
            <a:off x="9223895" y="2689934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cxnSpLocks/>
          </p:cNvCxnSpPr>
          <p:nvPr/>
        </p:nvCxnSpPr>
        <p:spPr>
          <a:xfrm>
            <a:off x="2006354" y="4003829"/>
            <a:ext cx="777683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cxnSpLocks/>
          </p:cNvCxnSpPr>
          <p:nvPr/>
        </p:nvCxnSpPr>
        <p:spPr>
          <a:xfrm flipH="1" flipV="1">
            <a:off x="3089425" y="3338004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cxnSpLocks/>
          </p:cNvCxnSpPr>
          <p:nvPr/>
        </p:nvCxnSpPr>
        <p:spPr>
          <a:xfrm flipV="1">
            <a:off x="3648719" y="3338004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cxnSpLocks/>
          </p:cNvCxnSpPr>
          <p:nvPr/>
        </p:nvCxnSpPr>
        <p:spPr>
          <a:xfrm flipH="1" flipV="1">
            <a:off x="4048213" y="3329126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cxnSpLocks/>
          </p:cNvCxnSpPr>
          <p:nvPr/>
        </p:nvCxnSpPr>
        <p:spPr>
          <a:xfrm flipV="1">
            <a:off x="4607507" y="3329126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cxnSpLocks/>
          </p:cNvCxnSpPr>
          <p:nvPr/>
        </p:nvCxnSpPr>
        <p:spPr>
          <a:xfrm flipH="1" flipV="1">
            <a:off x="5007000" y="3338004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cxnSpLocks/>
          </p:cNvCxnSpPr>
          <p:nvPr/>
        </p:nvCxnSpPr>
        <p:spPr>
          <a:xfrm flipV="1">
            <a:off x="5566294" y="3338004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cxnSpLocks/>
          </p:cNvCxnSpPr>
          <p:nvPr/>
        </p:nvCxnSpPr>
        <p:spPr>
          <a:xfrm flipH="1" flipV="1">
            <a:off x="5956912" y="3346882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cxnSpLocks/>
          </p:cNvCxnSpPr>
          <p:nvPr/>
        </p:nvCxnSpPr>
        <p:spPr>
          <a:xfrm flipV="1">
            <a:off x="6516206" y="3346882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cxnSpLocks/>
          </p:cNvCxnSpPr>
          <p:nvPr/>
        </p:nvCxnSpPr>
        <p:spPr>
          <a:xfrm flipH="1" flipV="1">
            <a:off x="6915699" y="3346882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cxnSpLocks/>
          </p:cNvCxnSpPr>
          <p:nvPr/>
        </p:nvCxnSpPr>
        <p:spPr>
          <a:xfrm flipV="1">
            <a:off x="7474993" y="3346882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cxnSpLocks/>
          </p:cNvCxnSpPr>
          <p:nvPr/>
        </p:nvCxnSpPr>
        <p:spPr>
          <a:xfrm flipH="1" flipV="1">
            <a:off x="7874487" y="3346882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cxnSpLocks/>
          </p:cNvCxnSpPr>
          <p:nvPr/>
        </p:nvCxnSpPr>
        <p:spPr>
          <a:xfrm flipV="1">
            <a:off x="8433781" y="3346882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</p:cNvCxnSpPr>
          <p:nvPr/>
        </p:nvCxnSpPr>
        <p:spPr>
          <a:xfrm flipH="1" flipV="1">
            <a:off x="8824398" y="3346882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cxnSpLocks/>
          </p:cNvCxnSpPr>
          <p:nvPr/>
        </p:nvCxnSpPr>
        <p:spPr>
          <a:xfrm flipV="1">
            <a:off x="9383692" y="3346882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cxnSpLocks/>
          </p:cNvCxnSpPr>
          <p:nvPr/>
        </p:nvCxnSpPr>
        <p:spPr>
          <a:xfrm flipH="1" flipV="1">
            <a:off x="3653156" y="3986074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cxnSpLocks/>
          </p:cNvCxnSpPr>
          <p:nvPr/>
        </p:nvCxnSpPr>
        <p:spPr>
          <a:xfrm flipV="1">
            <a:off x="4212450" y="3986074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cxnSpLocks/>
          </p:cNvCxnSpPr>
          <p:nvPr/>
        </p:nvCxnSpPr>
        <p:spPr>
          <a:xfrm flipH="1" flipV="1">
            <a:off x="4611944" y="3977196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cxnSpLocks/>
          </p:cNvCxnSpPr>
          <p:nvPr/>
        </p:nvCxnSpPr>
        <p:spPr>
          <a:xfrm flipV="1">
            <a:off x="5171238" y="3977196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cxnSpLocks/>
          </p:cNvCxnSpPr>
          <p:nvPr/>
        </p:nvCxnSpPr>
        <p:spPr>
          <a:xfrm flipH="1" flipV="1">
            <a:off x="5570731" y="3986074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cxnSpLocks/>
          </p:cNvCxnSpPr>
          <p:nvPr/>
        </p:nvCxnSpPr>
        <p:spPr>
          <a:xfrm flipV="1">
            <a:off x="6130025" y="3986074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cxnSpLocks/>
          </p:cNvCxnSpPr>
          <p:nvPr/>
        </p:nvCxnSpPr>
        <p:spPr>
          <a:xfrm flipH="1" flipV="1">
            <a:off x="6520643" y="3994952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cxnSpLocks/>
          </p:cNvCxnSpPr>
          <p:nvPr/>
        </p:nvCxnSpPr>
        <p:spPr>
          <a:xfrm flipV="1">
            <a:off x="7079937" y="3994952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cxnSpLocks/>
          </p:cNvCxnSpPr>
          <p:nvPr/>
        </p:nvCxnSpPr>
        <p:spPr>
          <a:xfrm flipH="1" flipV="1">
            <a:off x="7479430" y="3994952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Straight Connector 74"/>
          <p:cNvCxnSpPr>
            <a:cxnSpLocks/>
          </p:cNvCxnSpPr>
          <p:nvPr/>
        </p:nvCxnSpPr>
        <p:spPr>
          <a:xfrm flipV="1">
            <a:off x="8038724" y="3994952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cxnSpLocks/>
          </p:cNvCxnSpPr>
          <p:nvPr/>
        </p:nvCxnSpPr>
        <p:spPr>
          <a:xfrm flipH="1" flipV="1">
            <a:off x="8438218" y="3994952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cxnSpLocks/>
          </p:cNvCxnSpPr>
          <p:nvPr/>
        </p:nvCxnSpPr>
        <p:spPr>
          <a:xfrm flipV="1">
            <a:off x="8997512" y="3994952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cxnSpLocks/>
          </p:cNvCxnSpPr>
          <p:nvPr/>
        </p:nvCxnSpPr>
        <p:spPr>
          <a:xfrm flipH="1" flipV="1">
            <a:off x="9388130" y="3994952"/>
            <a:ext cx="395056" cy="4616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cxnSpLocks/>
          </p:cNvCxnSpPr>
          <p:nvPr/>
        </p:nvCxnSpPr>
        <p:spPr>
          <a:xfrm flipH="1" flipV="1">
            <a:off x="2698807" y="3986074"/>
            <a:ext cx="559293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cxnSpLocks/>
          </p:cNvCxnSpPr>
          <p:nvPr/>
        </p:nvCxnSpPr>
        <p:spPr>
          <a:xfrm flipV="1">
            <a:off x="3249215" y="4003829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4" name="Straight Connector 93"/>
          <p:cNvCxnSpPr>
            <a:cxnSpLocks/>
            <a:stCxn id="4" idx="1"/>
          </p:cNvCxnSpPr>
          <p:nvPr/>
        </p:nvCxnSpPr>
        <p:spPr>
          <a:xfrm flipV="1">
            <a:off x="2006354" y="2681056"/>
            <a:ext cx="523779" cy="6613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Straight Connector 95"/>
          <p:cNvCxnSpPr>
            <a:cxnSpLocks/>
          </p:cNvCxnSpPr>
          <p:nvPr/>
        </p:nvCxnSpPr>
        <p:spPr>
          <a:xfrm flipV="1">
            <a:off x="2707677" y="3338003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Straight Connector 96"/>
          <p:cNvCxnSpPr>
            <a:cxnSpLocks/>
          </p:cNvCxnSpPr>
          <p:nvPr/>
        </p:nvCxnSpPr>
        <p:spPr>
          <a:xfrm flipV="1">
            <a:off x="2299309" y="4003829"/>
            <a:ext cx="399494" cy="6569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cxnSpLocks/>
            <a:endCxn id="4" idx="1"/>
          </p:cNvCxnSpPr>
          <p:nvPr/>
        </p:nvCxnSpPr>
        <p:spPr>
          <a:xfrm flipH="1" flipV="1">
            <a:off x="2006354" y="3342444"/>
            <a:ext cx="701326" cy="6747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1726704" y="5175679"/>
            <a:ext cx="8336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Destructible wall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Triangles regularly or randomly distributed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Triangle removal creates hole</a:t>
            </a:r>
          </a:p>
        </p:txBody>
      </p:sp>
      <p:sp>
        <p:nvSpPr>
          <p:cNvPr id="103" name="Oval 102"/>
          <p:cNvSpPr/>
          <p:nvPr/>
        </p:nvSpPr>
        <p:spPr>
          <a:xfrm>
            <a:off x="5208973" y="2569761"/>
            <a:ext cx="1580222" cy="1482571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Isosceles Triangle 103"/>
          <p:cNvSpPr/>
          <p:nvPr/>
        </p:nvSpPr>
        <p:spPr>
          <a:xfrm>
            <a:off x="5426476" y="2041864"/>
            <a:ext cx="932154" cy="688008"/>
          </a:xfrm>
          <a:prstGeom prst="triangle">
            <a:avLst>
              <a:gd name="adj" fmla="val 422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Isosceles Triangle 104"/>
          <p:cNvSpPr/>
          <p:nvPr/>
        </p:nvSpPr>
        <p:spPr>
          <a:xfrm>
            <a:off x="5020319" y="2692154"/>
            <a:ext cx="932154" cy="648063"/>
          </a:xfrm>
          <a:prstGeom prst="triangle">
            <a:avLst>
              <a:gd name="adj" fmla="val 422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Isosceles Triangle 105"/>
          <p:cNvSpPr/>
          <p:nvPr/>
        </p:nvSpPr>
        <p:spPr>
          <a:xfrm>
            <a:off x="5985771" y="2701978"/>
            <a:ext cx="932154" cy="648063"/>
          </a:xfrm>
          <a:prstGeom prst="triangle">
            <a:avLst>
              <a:gd name="adj" fmla="val 422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Isosceles Triangle 106"/>
          <p:cNvSpPr/>
          <p:nvPr/>
        </p:nvSpPr>
        <p:spPr>
          <a:xfrm>
            <a:off x="5570741" y="3350047"/>
            <a:ext cx="932154" cy="648063"/>
          </a:xfrm>
          <a:prstGeom prst="triangle">
            <a:avLst>
              <a:gd name="adj" fmla="val 422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Isosceles Triangle 107"/>
          <p:cNvSpPr/>
          <p:nvPr/>
        </p:nvSpPr>
        <p:spPr>
          <a:xfrm flipV="1">
            <a:off x="5424254" y="2705456"/>
            <a:ext cx="958789" cy="774588"/>
          </a:xfrm>
          <a:prstGeom prst="triangle">
            <a:avLst>
              <a:gd name="adj" fmla="val 570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Isosceles Triangle 108"/>
          <p:cNvSpPr/>
          <p:nvPr/>
        </p:nvSpPr>
        <p:spPr>
          <a:xfrm flipV="1">
            <a:off x="5024760" y="3335770"/>
            <a:ext cx="958789" cy="672165"/>
          </a:xfrm>
          <a:prstGeom prst="triangle">
            <a:avLst>
              <a:gd name="adj" fmla="val 570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Isosceles Triangle 109"/>
          <p:cNvSpPr/>
          <p:nvPr/>
        </p:nvSpPr>
        <p:spPr>
          <a:xfrm flipV="1">
            <a:off x="5561847" y="3992739"/>
            <a:ext cx="958789" cy="672165"/>
          </a:xfrm>
          <a:prstGeom prst="triangle">
            <a:avLst>
              <a:gd name="adj" fmla="val 570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Isosceles Triangle 110"/>
          <p:cNvSpPr/>
          <p:nvPr/>
        </p:nvSpPr>
        <p:spPr>
          <a:xfrm flipV="1">
            <a:off x="5948035" y="3344645"/>
            <a:ext cx="958789" cy="672165"/>
          </a:xfrm>
          <a:prstGeom prst="triangle">
            <a:avLst>
              <a:gd name="adj" fmla="val 570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Isosceles Triangle 111"/>
          <p:cNvSpPr/>
          <p:nvPr/>
        </p:nvSpPr>
        <p:spPr>
          <a:xfrm flipV="1">
            <a:off x="6356406" y="2698177"/>
            <a:ext cx="958789" cy="672165"/>
          </a:xfrm>
          <a:prstGeom prst="triangle">
            <a:avLst>
              <a:gd name="adj" fmla="val 570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39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Small Objects: 3D Bullet Holes!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806" y="1694525"/>
            <a:ext cx="8185212" cy="460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8870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Small Objects: 3D Bullet Holes!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Modeling the bullet hole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020" y="2101234"/>
            <a:ext cx="7998781" cy="449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452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Modeling the Bullet Hole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521229"/>
            <a:ext cx="9905999" cy="426997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Pivot point must be flush with wall surface.</a:t>
            </a:r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5" name="Straight Arrow Connector 4"/>
          <p:cNvCxnSpPr>
            <a:cxnSpLocks/>
          </p:cNvCxnSpPr>
          <p:nvPr/>
        </p:nvCxnSpPr>
        <p:spPr>
          <a:xfrm flipH="1" flipV="1">
            <a:off x="1897565" y="4495293"/>
            <a:ext cx="798607" cy="14568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588660" y="4238443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z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70188" y="3297147"/>
            <a:ext cx="306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x</a:t>
            </a:r>
          </a:p>
        </p:txBody>
      </p:sp>
      <p:sp>
        <p:nvSpPr>
          <p:cNvPr id="10" name="Rectangle 9"/>
          <p:cNvSpPr/>
          <p:nvPr/>
        </p:nvSpPr>
        <p:spPr>
          <a:xfrm>
            <a:off x="5922979" y="2157274"/>
            <a:ext cx="790113" cy="432342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rapezoid 10"/>
          <p:cNvSpPr/>
          <p:nvPr/>
        </p:nvSpPr>
        <p:spPr>
          <a:xfrm rot="5400000">
            <a:off x="2481842" y="4294252"/>
            <a:ext cx="932155" cy="448968"/>
          </a:xfrm>
          <a:prstGeom prst="trapezoi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Arrow Connector 3"/>
          <p:cNvCxnSpPr>
            <a:cxnSpLocks/>
          </p:cNvCxnSpPr>
          <p:nvPr/>
        </p:nvCxnSpPr>
        <p:spPr>
          <a:xfrm flipH="1" flipV="1">
            <a:off x="2723435" y="3666479"/>
            <a:ext cx="1" cy="82881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5" name="Arrow: Right 34"/>
          <p:cNvSpPr/>
          <p:nvPr/>
        </p:nvSpPr>
        <p:spPr>
          <a:xfrm>
            <a:off x="3638031" y="5610687"/>
            <a:ext cx="1740023" cy="372863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4031597" y="5959707"/>
            <a:ext cx="952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Into wall</a:t>
            </a:r>
          </a:p>
        </p:txBody>
      </p:sp>
    </p:spTree>
    <p:extLst>
      <p:ext uri="{BB962C8B-B14F-4D97-AF65-F5344CB8AC3E}">
        <p14:creationId xmlns:p14="http://schemas.microsoft.com/office/powerpoint/2010/main" val="76111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0.26615 0.001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07" y="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59259E-6 L 0.27448 0.0127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4" y="6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1.11111E-6 L 0.24922 0.003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18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7037E-6 L 0.26211 -0.0011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99" y="-6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0.26237 0.0055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12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Spatial Meshes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Rendering Basics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The Portal Effect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Wall Damage Effect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Embedding Small Objects: 3D Bullet Holes!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On-the-Fly Spatial Mesh Adjustment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Ideas for Further Improvement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1331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Small Objects: 3D Bullet Holes!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Problem: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Occluded by wall/Z-fighting.</a:t>
            </a:r>
          </a:p>
        </p:txBody>
      </p:sp>
      <p:pic>
        <p:nvPicPr>
          <p:cNvPr id="4" name="20170129_213952_HoloLen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64671" y="2224410"/>
            <a:ext cx="6859480" cy="385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0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Small Objects: 3D Bullet Holes!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521229"/>
            <a:ext cx="9905999" cy="1008907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92D050"/>
                </a:solidFill>
              </a:rPr>
              <a:t>Idea: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/>
              <a:t>Cut a “hole” in the spatial mesh to precisely accommodate the bullet hole object (generating new triangles as needed)?</a:t>
            </a:r>
          </a:p>
        </p:txBody>
      </p:sp>
      <p:sp>
        <p:nvSpPr>
          <p:cNvPr id="8" name="Rectangle 7"/>
          <p:cNvSpPr/>
          <p:nvPr/>
        </p:nvSpPr>
        <p:spPr>
          <a:xfrm>
            <a:off x="6295747" y="2654423"/>
            <a:ext cx="2920753" cy="19264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56123" y="3471169"/>
            <a:ext cx="621437" cy="603681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6295747" y="2654423"/>
            <a:ext cx="1460376" cy="8167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 flipV="1">
            <a:off x="6295747" y="3471169"/>
            <a:ext cx="1460376" cy="110970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 flipH="1">
            <a:off x="6295747" y="4074850"/>
            <a:ext cx="1460377" cy="5060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cxnSpLocks/>
          </p:cNvCxnSpPr>
          <p:nvPr/>
        </p:nvCxnSpPr>
        <p:spPr>
          <a:xfrm flipV="1">
            <a:off x="8377560" y="2654423"/>
            <a:ext cx="838939" cy="8034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8363503" y="4074850"/>
            <a:ext cx="852996" cy="5060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</p:cNvCxnSpPr>
          <p:nvPr/>
        </p:nvCxnSpPr>
        <p:spPr>
          <a:xfrm>
            <a:off x="7756125" y="4065973"/>
            <a:ext cx="1460374" cy="5149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</p:cNvCxnSpPr>
          <p:nvPr/>
        </p:nvCxnSpPr>
        <p:spPr>
          <a:xfrm>
            <a:off x="8377560" y="3466730"/>
            <a:ext cx="838939" cy="11141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cxnSpLocks/>
          </p:cNvCxnSpPr>
          <p:nvPr/>
        </p:nvCxnSpPr>
        <p:spPr>
          <a:xfrm>
            <a:off x="6295746" y="2654423"/>
            <a:ext cx="2081813" cy="8256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Arrow: Right 27"/>
          <p:cNvSpPr/>
          <p:nvPr/>
        </p:nvSpPr>
        <p:spPr>
          <a:xfrm>
            <a:off x="5112110" y="3393489"/>
            <a:ext cx="954240" cy="448322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5353393" y="2540537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966771" y="2669958"/>
            <a:ext cx="2920753" cy="19264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1980828" y="2669958"/>
            <a:ext cx="2920753" cy="19264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3427147" y="3486704"/>
            <a:ext cx="621437" cy="603681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1141412" y="5047143"/>
            <a:ext cx="9905999" cy="1008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>
                <a:solidFill>
                  <a:srgbClr val="FF0000"/>
                </a:solidFill>
              </a:rPr>
              <a:t>Problem: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Doing computational solid geometry (CSG) correctly is way too hard!</a:t>
            </a:r>
          </a:p>
        </p:txBody>
      </p:sp>
    </p:spTree>
    <p:extLst>
      <p:ext uri="{BB962C8B-B14F-4D97-AF65-F5344CB8AC3E}">
        <p14:creationId xmlns:p14="http://schemas.microsoft.com/office/powerpoint/2010/main" val="162771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8" grpId="0" animBg="1"/>
      <p:bldP spid="29" grpId="0"/>
      <p:bldP spid="32" grpId="0" animBg="1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Small Objects: 3D Bullet Holes!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521229"/>
            <a:ext cx="9905999" cy="45688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92D050"/>
                </a:solidFill>
              </a:rPr>
              <a:t>Idea: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/>
              <a:t>Render bullet holes </a:t>
            </a:r>
            <a:r>
              <a:rPr lang="en-US" i="1" dirty="0"/>
              <a:t>before</a:t>
            </a:r>
            <a:r>
              <a:rPr lang="en-US" dirty="0"/>
              <a:t> spatial mesh?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Render order matters because we are drawing transparent objects (spatial mesh and occluding portions of bullet hole)</a:t>
            </a:r>
          </a:p>
          <a:p>
            <a:r>
              <a:rPr lang="en-US" dirty="0"/>
              <a:t>Normally, spatial mesh occludes the bullet hole</a:t>
            </a:r>
          </a:p>
          <a:p>
            <a:r>
              <a:rPr lang="en-US" dirty="0"/>
              <a:t>But drawing bullet hole first means bullet hole will occlude spatial mesh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3028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Small Objects: 3D Bullet Holes!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521229"/>
            <a:ext cx="9905999" cy="16230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Unity </a:t>
            </a:r>
            <a:r>
              <a:rPr lang="en-US" i="1" dirty="0"/>
              <a:t>render queues</a:t>
            </a:r>
            <a:r>
              <a:rPr lang="en-US" dirty="0"/>
              <a:t>:</a:t>
            </a:r>
          </a:p>
          <a:p>
            <a:r>
              <a:rPr lang="en-US" dirty="0"/>
              <a:t>Unity sorts geometry into buckets according to </a:t>
            </a:r>
            <a:r>
              <a:rPr lang="en-US" i="1" dirty="0"/>
              <a:t>render queue</a:t>
            </a:r>
            <a:r>
              <a:rPr lang="en-US" dirty="0"/>
              <a:t> value</a:t>
            </a:r>
          </a:p>
          <a:p>
            <a:r>
              <a:rPr lang="en-US" dirty="0"/>
              <a:t>Property of the material: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material.renderQueue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1999;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Rectangle: Rounded Corners 4"/>
          <p:cNvSpPr/>
          <p:nvPr/>
        </p:nvSpPr>
        <p:spPr>
          <a:xfrm>
            <a:off x="1604600" y="3149153"/>
            <a:ext cx="2215219" cy="694229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1000 (Background)</a:t>
            </a:r>
          </a:p>
        </p:txBody>
      </p:sp>
      <p:sp>
        <p:nvSpPr>
          <p:cNvPr id="6" name="Rectangle: Rounded Corners 5"/>
          <p:cNvSpPr/>
          <p:nvPr/>
        </p:nvSpPr>
        <p:spPr>
          <a:xfrm>
            <a:off x="2259732" y="3707077"/>
            <a:ext cx="2072571" cy="694229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2000 (Geometry)</a:t>
            </a:r>
          </a:p>
        </p:txBody>
      </p:sp>
      <p:sp>
        <p:nvSpPr>
          <p:cNvPr id="7" name="Rectangle: Rounded Corners 6"/>
          <p:cNvSpPr/>
          <p:nvPr/>
        </p:nvSpPr>
        <p:spPr>
          <a:xfrm>
            <a:off x="2903484" y="4311324"/>
            <a:ext cx="2094644" cy="694229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2450 (</a:t>
            </a:r>
            <a:r>
              <a:rPr lang="en-US" dirty="0" err="1"/>
              <a:t>AlphaTest</a:t>
            </a:r>
            <a:r>
              <a:rPr lang="en-US" dirty="0"/>
              <a:t>)</a:t>
            </a:r>
          </a:p>
        </p:txBody>
      </p:sp>
      <p:sp>
        <p:nvSpPr>
          <p:cNvPr id="8" name="Rectangle: Rounded Corners 7"/>
          <p:cNvSpPr/>
          <p:nvPr/>
        </p:nvSpPr>
        <p:spPr>
          <a:xfrm>
            <a:off x="3601762" y="4866153"/>
            <a:ext cx="2165066" cy="694229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3000 (Transparency)</a:t>
            </a:r>
          </a:p>
        </p:txBody>
      </p:sp>
      <p:sp>
        <p:nvSpPr>
          <p:cNvPr id="9" name="Rectangle: Rounded Corners 8"/>
          <p:cNvSpPr/>
          <p:nvPr/>
        </p:nvSpPr>
        <p:spPr>
          <a:xfrm>
            <a:off x="4286522" y="5456862"/>
            <a:ext cx="1973305" cy="694229"/>
          </a:xfrm>
          <a:prstGeom prst="round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4000 (Overlay)</a:t>
            </a:r>
          </a:p>
        </p:txBody>
      </p:sp>
      <p:sp>
        <p:nvSpPr>
          <p:cNvPr id="4" name="Arrow: Right 3"/>
          <p:cNvSpPr/>
          <p:nvPr/>
        </p:nvSpPr>
        <p:spPr>
          <a:xfrm rot="648999">
            <a:off x="440732" y="4602505"/>
            <a:ext cx="4745982" cy="930133"/>
          </a:xfrm>
          <a:prstGeom prst="rightArrow">
            <a:avLst/>
          </a:prstGeom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766828" y="3207757"/>
            <a:ext cx="37401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Spatial meshes: render queue = 1999.</a:t>
            </a:r>
          </a:p>
          <a:p>
            <a:r>
              <a:rPr lang="en-US" dirty="0"/>
              <a:t>Drawn </a:t>
            </a:r>
            <a:r>
              <a:rPr lang="en-US" i="1" dirty="0"/>
              <a:t>before</a:t>
            </a:r>
            <a:r>
              <a:rPr lang="en-US" dirty="0"/>
              <a:t> holograms.</a:t>
            </a:r>
          </a:p>
        </p:txBody>
      </p:sp>
      <p:cxnSp>
        <p:nvCxnSpPr>
          <p:cNvPr id="12" name="Straight Arrow Connector 11"/>
          <p:cNvCxnSpPr>
            <a:cxnSpLocks/>
            <a:stCxn id="10" idx="1"/>
          </p:cNvCxnSpPr>
          <p:nvPr/>
        </p:nvCxnSpPr>
        <p:spPr>
          <a:xfrm flipH="1">
            <a:off x="4110362" y="3530923"/>
            <a:ext cx="1656466" cy="647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2386669">
            <a:off x="1607759" y="5049501"/>
            <a:ext cx="1466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Render Order</a:t>
            </a:r>
          </a:p>
        </p:txBody>
      </p:sp>
    </p:spTree>
    <p:extLst>
      <p:ext uri="{BB962C8B-B14F-4D97-AF65-F5344CB8AC3E}">
        <p14:creationId xmlns:p14="http://schemas.microsoft.com/office/powerpoint/2010/main" val="15573258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Small Objects: 3D Bullet Holes!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92D050"/>
                </a:solidFill>
              </a:rPr>
              <a:t>Idea: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/>
              <a:t>Render bullet holes </a:t>
            </a:r>
            <a:r>
              <a:rPr lang="en-US" i="1" dirty="0"/>
              <a:t>before</a:t>
            </a:r>
            <a:r>
              <a:rPr lang="en-US" dirty="0"/>
              <a:t> spatial mesh (use lower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renderQueue</a:t>
            </a:r>
            <a:r>
              <a:rPr lang="en-US" dirty="0"/>
              <a:t>).</a:t>
            </a:r>
          </a:p>
          <a:p>
            <a:pPr marL="0" indent="0">
              <a:buNone/>
            </a:pPr>
            <a:r>
              <a:rPr lang="en-US" b="1" dirty="0"/>
              <a:t>Result: </a:t>
            </a:r>
            <a:r>
              <a:rPr lang="en-US" dirty="0"/>
              <a:t>Holes no longer occluded by walls they are embedded in!</a:t>
            </a:r>
          </a:p>
        </p:txBody>
      </p:sp>
      <p:pic>
        <p:nvPicPr>
          <p:cNvPr id="4" name="20170129_213659_HoloLen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64395" y="2612809"/>
            <a:ext cx="6860032" cy="385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94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Small Objects: 3D Bullet Holes!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92D050"/>
                </a:solidFill>
              </a:rPr>
              <a:t>Idea: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/>
              <a:t>Render bullet holes </a:t>
            </a:r>
            <a:r>
              <a:rPr lang="en-US" i="1" dirty="0"/>
              <a:t>before</a:t>
            </a:r>
            <a:r>
              <a:rPr lang="en-US" dirty="0"/>
              <a:t> spatial mesh (use lower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renderQueue</a:t>
            </a:r>
            <a:r>
              <a:rPr lang="en-US" dirty="0"/>
              <a:t>).</a:t>
            </a:r>
          </a:p>
          <a:p>
            <a:pPr marL="0" indent="0">
              <a:buNone/>
            </a:pPr>
            <a:r>
              <a:rPr lang="en-US" b="1" dirty="0"/>
              <a:t>Result: </a:t>
            </a:r>
            <a:r>
              <a:rPr lang="en-US" dirty="0"/>
              <a:t>Holes no longer occluded by walls they are embedded in.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Problem:</a:t>
            </a:r>
            <a:r>
              <a:rPr lang="en-US" dirty="0"/>
              <a:t> O</a:t>
            </a:r>
            <a:r>
              <a:rPr lang="en-US" i="1" dirty="0"/>
              <a:t>ther</a:t>
            </a:r>
            <a:r>
              <a:rPr lang="en-US" dirty="0"/>
              <a:t> walls also do not occlude but we </a:t>
            </a:r>
            <a:r>
              <a:rPr lang="en-US" i="1" dirty="0"/>
              <a:t>want</a:t>
            </a:r>
            <a:r>
              <a:rPr lang="en-US" dirty="0"/>
              <a:t> them to. </a:t>
            </a:r>
            <a:r>
              <a:rPr lang="en-US" dirty="0">
                <a:sym typeface="Wingdings" panose="05000000000000000000" pitchFamily="2" charset="2"/>
              </a:rPr>
              <a:t>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085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Small Objects: 3D Bullet Holes!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92D050"/>
                </a:solidFill>
              </a:rPr>
              <a:t>Idea: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/>
              <a:t>“Push” the spatial mesh back to create clearance for object.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832" y="2253488"/>
            <a:ext cx="7173157" cy="392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060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010" y="2256966"/>
            <a:ext cx="7166802" cy="39227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Small Objects: 3D Bullet Holes!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92D050"/>
                </a:solidFill>
              </a:rPr>
              <a:t>Idea: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/>
              <a:t>“Push” the spatial mesh back to create clearance for object.</a:t>
            </a:r>
          </a:p>
          <a:p>
            <a:endParaRPr lang="en-US" dirty="0"/>
          </a:p>
        </p:txBody>
      </p:sp>
      <p:sp>
        <p:nvSpPr>
          <p:cNvPr id="6" name="Arrow: Left-Right 5"/>
          <p:cNvSpPr/>
          <p:nvPr/>
        </p:nvSpPr>
        <p:spPr>
          <a:xfrm rot="776780">
            <a:off x="5002035" y="4970571"/>
            <a:ext cx="2645546" cy="752128"/>
          </a:xfrm>
          <a:prstGeom prst="leftRightArrow">
            <a:avLst/>
          </a:prstGeom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3810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Small Objects: 3D Bullet Holes!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92D050"/>
                </a:solidFill>
              </a:rPr>
              <a:t>Idea:</a:t>
            </a:r>
            <a:r>
              <a:rPr lang="en-US" dirty="0">
                <a:solidFill>
                  <a:srgbClr val="92D050"/>
                </a:solidFill>
              </a:rPr>
              <a:t> </a:t>
            </a:r>
            <a:r>
              <a:rPr lang="en-US" dirty="0"/>
              <a:t>“Push” the spatial mesh back to create clearance for object.</a:t>
            </a:r>
          </a:p>
          <a:p>
            <a:pPr marL="0" indent="0">
              <a:buNone/>
            </a:pPr>
            <a:r>
              <a:rPr lang="en-US" b="1" dirty="0"/>
              <a:t>Result:</a:t>
            </a:r>
            <a:r>
              <a:rPr lang="en-US" dirty="0"/>
              <a:t> It works! </a:t>
            </a:r>
            <a:r>
              <a:rPr lang="en-US" dirty="0">
                <a:sym typeface="Wingdings" panose="05000000000000000000" pitchFamily="2" charset="2"/>
              </a:rPr>
              <a:t></a:t>
            </a:r>
          </a:p>
          <a:p>
            <a:pPr marL="0" indent="0">
              <a:buNone/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dirty="0">
                <a:sym typeface="Wingdings" panose="05000000000000000000" pitchFamily="2" charset="2"/>
              </a:rPr>
              <a:t>Available on my </a:t>
            </a:r>
            <a:r>
              <a:rPr lang="en-US" dirty="0" err="1">
                <a:sym typeface="Wingdings" panose="05000000000000000000" pitchFamily="2" charset="2"/>
              </a:rPr>
              <a:t>Github</a:t>
            </a:r>
            <a:r>
              <a:rPr lang="en-US" dirty="0">
                <a:sym typeface="Wingdings" panose="05000000000000000000" pitchFamily="2" charset="2"/>
              </a:rPr>
              <a:t>: </a:t>
            </a:r>
            <a:r>
              <a:rPr lang="en-US" i="1" dirty="0" err="1">
                <a:sym typeface="Wingdings" panose="05000000000000000000" pitchFamily="2" charset="2"/>
                <a:hlinkClick r:id="rId2"/>
              </a:rPr>
              <a:t>SurfacePlaneDeformationManager.cs</a:t>
            </a:r>
            <a:endParaRPr lang="en-US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5945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On-the-Fly Spatial Mesh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521229"/>
            <a:ext cx="5161734" cy="42699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Algorithm: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Detect which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SurfacePlane</a:t>
            </a:r>
            <a:r>
              <a:rPr lang="en-US" dirty="0"/>
              <a:t> was hit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Compute </a:t>
            </a:r>
            <a:r>
              <a:rPr lang="en-US" i="1" dirty="0"/>
              <a:t>margin volume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Assign high render priority to embedded object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For each spatial mesh: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Already adjusted? Skip.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Find triangles intersecting margin volume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Push those triangles back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Update mesh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Restore original render priority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680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Spatial Meshes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521229"/>
            <a:ext cx="5658883" cy="5163656"/>
          </a:xfrm>
        </p:spPr>
        <p:txBody>
          <a:bodyPr>
            <a:normAutofit/>
          </a:bodyPr>
          <a:lstStyle/>
          <a:p>
            <a:r>
              <a:rPr lang="en-US" dirty="0"/>
              <a:t>Infrared-emitting depth cameras capture depth images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HPU helps convert this into spatial meshes</a:t>
            </a:r>
          </a:p>
          <a:p>
            <a:r>
              <a:rPr lang="en-US" dirty="0"/>
              <a:t>Unity represents these using:</a:t>
            </a:r>
          </a:p>
          <a:p>
            <a:pPr lvl="1"/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MeshRenderer</a:t>
            </a:r>
            <a:r>
              <a:rPr lang="en-US" dirty="0"/>
              <a:t> (when drawing them)</a:t>
            </a:r>
          </a:p>
          <a:p>
            <a:pPr lvl="1"/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MeshCollider</a:t>
            </a:r>
            <a:r>
              <a:rPr lang="en-US" dirty="0"/>
              <a:t> (collision detection)</a:t>
            </a:r>
          </a:p>
        </p:txBody>
      </p:sp>
      <p:pic>
        <p:nvPicPr>
          <p:cNvPr id="1026" name="Picture 2" descr="https://az835927.vo.msecnd.net/sites/holographic/resources/images/SurfaceReconstruc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773" y="3602564"/>
            <a:ext cx="4023912" cy="2263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hololens depth came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669" y="1521229"/>
            <a:ext cx="3972016" cy="195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kinect depth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008" y="2587180"/>
            <a:ext cx="2707689" cy="203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81436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On-the-Fly Spatial Mesh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521229"/>
            <a:ext cx="5161734" cy="42699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Algorithm: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rgbClr val="FFFF00"/>
                </a:solidFill>
              </a:rPr>
              <a:t>Detect which </a:t>
            </a:r>
            <a:r>
              <a:rPr lang="en-US" sz="2200" dirty="0" err="1">
                <a:solidFill>
                  <a:srgbClr val="FFFF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SurfacePlane</a:t>
            </a:r>
            <a:r>
              <a:rPr lang="en-US" dirty="0">
                <a:solidFill>
                  <a:srgbClr val="FFFF00"/>
                </a:solidFill>
              </a:rPr>
              <a:t> was hit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Compute </a:t>
            </a:r>
            <a:r>
              <a:rPr lang="en-US" i="1" dirty="0"/>
              <a:t>margin volume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Assign high render priority to embedded object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For each spatial mesh: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Already adjusted? Skip.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Find triangles intersecting margin volume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Push those triangles back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Update mesh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Restore original render priority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640" y="2204342"/>
            <a:ext cx="4318894" cy="290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4500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On-the-Fly Spatial Mesh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521229"/>
            <a:ext cx="5161734" cy="42699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Algorithm: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Detect which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SurfacePlane</a:t>
            </a:r>
            <a:r>
              <a:rPr lang="en-US" dirty="0"/>
              <a:t> was hit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rgbClr val="FFFF00"/>
                </a:solidFill>
              </a:rPr>
              <a:t>Compute </a:t>
            </a:r>
            <a:r>
              <a:rPr lang="en-US" i="1" dirty="0">
                <a:solidFill>
                  <a:srgbClr val="FFFF00"/>
                </a:solidFill>
              </a:rPr>
              <a:t>margin volume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Assign high render priority to embedded object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For each spatial mesh: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Already adjusted? Skip.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Find triangles intersecting margin volume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Push those triangles back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Update mesh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Restore original render priority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653" y="1521229"/>
            <a:ext cx="2647950" cy="40862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cxnSp>
        <p:nvCxnSpPr>
          <p:cNvPr id="10" name="Straight Arrow Connector 9"/>
          <p:cNvCxnSpPr>
            <a:cxnSpLocks/>
          </p:cNvCxnSpPr>
          <p:nvPr/>
        </p:nvCxnSpPr>
        <p:spPr>
          <a:xfrm flipV="1">
            <a:off x="8460420" y="2065312"/>
            <a:ext cx="239697" cy="1091954"/>
          </a:xfrm>
          <a:prstGeom prst="straightConnector1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cxnSpLocks/>
          </p:cNvCxnSpPr>
          <p:nvPr/>
        </p:nvCxnSpPr>
        <p:spPr>
          <a:xfrm flipH="1" flipV="1">
            <a:off x="7625918" y="2752078"/>
            <a:ext cx="834503" cy="39062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H="1" flipV="1">
            <a:off x="7498672" y="3128130"/>
            <a:ext cx="949912" cy="14568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264016" y="2826892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498672" y="238274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x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700117" y="18826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37197258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On-the-Fly Spatial Mesh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521229"/>
            <a:ext cx="5161734" cy="42699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Algorithm: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Detect which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SurfacePlane</a:t>
            </a:r>
            <a:r>
              <a:rPr lang="en-US" dirty="0"/>
              <a:t> was hit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Compute </a:t>
            </a:r>
            <a:r>
              <a:rPr lang="en-US" i="1" dirty="0"/>
              <a:t>margin volume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rgbClr val="FFFF00"/>
                </a:solidFill>
              </a:rPr>
              <a:t>Assign high render priority to embedded object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For each spatial mesh: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Already adjusted? Skip.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Find triangles intersecting margin volume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Push those triangles back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Update mesh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Restore original render priority</a:t>
            </a:r>
          </a:p>
          <a:p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380717" y="1521229"/>
            <a:ext cx="5161734" cy="234055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/>
              <a:t>Example:</a:t>
            </a:r>
          </a:p>
          <a:p>
            <a:pPr marL="0" indent="0"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Renderer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renderer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GetComponent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&lt;Renderer&gt;();</a:t>
            </a:r>
          </a:p>
          <a:p>
            <a:pPr marL="0" indent="0"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Material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material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renderer.material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material.renderQueue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= 1998;</a:t>
            </a:r>
          </a:p>
          <a:p>
            <a:pPr marL="0" indent="0">
              <a:buNone/>
            </a:pPr>
            <a:endParaRPr lang="en-US" sz="2200" dirty="0">
              <a:cs typeface="Courier New" panose="02070309020205020404" pitchFamily="49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380717" y="4198356"/>
            <a:ext cx="5161734" cy="20742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 dirty="0">
                <a:solidFill>
                  <a:srgbClr val="FF0000"/>
                </a:solidFill>
                <a:cs typeface="Courier New" panose="02070309020205020404" pitchFamily="49" charset="0"/>
              </a:rPr>
              <a:t>DANGER:</a:t>
            </a:r>
            <a:r>
              <a:rPr lang="en-US" sz="2200" b="1" dirty="0">
                <a:cs typeface="Courier New" panose="02070309020205020404" pitchFamily="49" charset="0"/>
              </a:rPr>
              <a:t> </a:t>
            </a:r>
            <a:r>
              <a:rPr lang="en-US" sz="2200" dirty="0">
                <a:cs typeface="Courier New" panose="02070309020205020404" pitchFamily="49" charset="0"/>
              </a:rPr>
              <a:t>Memory leak!</a:t>
            </a:r>
          </a:p>
          <a:p>
            <a:pPr marL="0" indent="0">
              <a:buNone/>
            </a:pPr>
            <a:r>
              <a:rPr lang="en-US" sz="2200" dirty="0">
                <a:cs typeface="Courier New" panose="02070309020205020404" pitchFamily="49" charset="0"/>
              </a:rPr>
              <a:t>Whenever the material getter is called for the first time, Unity clones the material but </a:t>
            </a:r>
            <a:r>
              <a:rPr lang="en-US" sz="2200" i="1" dirty="0">
                <a:cs typeface="Courier New" panose="02070309020205020404" pitchFamily="49" charset="0"/>
              </a:rPr>
              <a:t>you</a:t>
            </a:r>
            <a:r>
              <a:rPr lang="en-US" sz="2200" dirty="0">
                <a:cs typeface="Courier New" panose="02070309020205020404" pitchFamily="49" charset="0"/>
              </a:rPr>
              <a:t> are responsible for cleanup!</a:t>
            </a:r>
          </a:p>
          <a:p>
            <a:pPr marL="0" indent="0">
              <a:buNone/>
            </a:pPr>
            <a:endParaRPr lang="en-US" sz="2200" dirty="0">
              <a:cs typeface="Courier New" panose="02070309020205020404" pitchFamily="49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380717" y="1521228"/>
            <a:ext cx="5161734" cy="234055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/>
              <a:t>Example:</a:t>
            </a:r>
          </a:p>
          <a:p>
            <a:pPr marL="0" indent="0"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Renderer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renderer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GetComponent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&lt;Renderer&gt;();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FFFF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Material </a:t>
            </a:r>
            <a:r>
              <a:rPr lang="en-US" sz="2200" dirty="0" err="1">
                <a:solidFill>
                  <a:srgbClr val="FFFF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material</a:t>
            </a:r>
            <a:r>
              <a:rPr lang="en-US" sz="2200" dirty="0">
                <a:solidFill>
                  <a:srgbClr val="FFFF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2200" dirty="0" err="1">
                <a:solidFill>
                  <a:srgbClr val="FFFF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renderer.material</a:t>
            </a:r>
            <a:r>
              <a:rPr lang="en-US" sz="2200" dirty="0">
                <a:solidFill>
                  <a:srgbClr val="FFFF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material.renderQueue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= 1998;</a:t>
            </a:r>
          </a:p>
          <a:p>
            <a:pPr marL="0" indent="0">
              <a:buNone/>
            </a:pPr>
            <a:endParaRPr lang="en-US" sz="2200" dirty="0"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07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Material Helper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dirty="0" err="1">
                <a:hlinkClick r:id="rId2"/>
              </a:rPr>
              <a:t>SharedMaterialHelper.cs</a:t>
            </a:r>
            <a:endParaRPr lang="en-US" i="1" dirty="0"/>
          </a:p>
          <a:p>
            <a:r>
              <a:rPr lang="en-US" dirty="0"/>
              <a:t>Saves all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sharedMaterials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[]</a:t>
            </a:r>
            <a:r>
              <a:rPr lang="en-US" sz="2200" dirty="0"/>
              <a:t> </a:t>
            </a:r>
            <a:r>
              <a:rPr lang="en-US" dirty="0"/>
              <a:t>of object and children</a:t>
            </a:r>
          </a:p>
          <a:p>
            <a:r>
              <a:rPr lang="en-US" dirty="0"/>
              <a:t>Can clone shared materials once per program instance.</a:t>
            </a:r>
          </a:p>
          <a:p>
            <a:pPr lvl="1"/>
            <a:r>
              <a:rPr lang="en-US" dirty="0"/>
              <a:t>Sometimes want to modify the material for </a:t>
            </a:r>
            <a:r>
              <a:rPr lang="en-US" i="1" dirty="0"/>
              <a:t>all</a:t>
            </a:r>
            <a:r>
              <a:rPr lang="en-US" dirty="0"/>
              <a:t> object instances…</a:t>
            </a:r>
          </a:p>
          <a:p>
            <a:pPr lvl="1"/>
            <a:r>
              <a:rPr lang="en-US" dirty="0"/>
              <a:t>…but accessing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Renderer.sharedMaterial</a:t>
            </a:r>
            <a:r>
              <a:rPr lang="en-US" dirty="0"/>
              <a:t> will modify properties on disk if run in Unity editor!</a:t>
            </a:r>
          </a:p>
          <a:p>
            <a:r>
              <a:rPr lang="en-US" dirty="0"/>
              <a:t>Automatically cleans up instanced materials (i.e., those Unity may have cloned) on object destruction or when asked explicitly.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1670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Material Helper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err="1">
                <a:hlinkClick r:id="rId2"/>
              </a:rPr>
              <a:t>SharedMaterialHelper.cs</a:t>
            </a:r>
            <a:endParaRPr lang="en-US" i="1" dirty="0"/>
          </a:p>
          <a:p>
            <a:pPr marL="0" indent="0"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public class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SharedMaterialHelper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MonoBehaviour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public void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SaveSharedMaterials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() {…}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public void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RestoreSharedMaterials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() {…}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public void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ApplySharedMaterialClones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() {…} 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…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private static Dictionary&lt;Material, Clone&gt;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s_clonesBySharedMaterial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private static Dictionary&lt;Renderer, Material[]&gt;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s_sharedMaterialsByRenderer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636" y="3360940"/>
            <a:ext cx="31527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3041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On-the-Fly Spatial Mesh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521229"/>
            <a:ext cx="5161734" cy="42699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Algorithm: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Detect which </a:t>
            </a:r>
            <a:r>
              <a:rPr lang="en-US" sz="1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SurfacePlane</a:t>
            </a:r>
            <a:r>
              <a:rPr lang="en-US" dirty="0"/>
              <a:t> was hit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Compute </a:t>
            </a:r>
            <a:r>
              <a:rPr lang="en-US" i="1" dirty="0"/>
              <a:t>margin volume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Assign high render priority to embedded object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For each spatial mesh: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rgbClr val="FFFF00"/>
                </a:solidFill>
              </a:rPr>
              <a:t>Already adjusted? Skip.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Find triangles intersecting margin volume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Push those triangles back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Update mesh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Restore original render priority</a:t>
            </a:r>
          </a:p>
          <a:p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303147" y="1929738"/>
            <a:ext cx="5061752" cy="3861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Dictionary</a:t>
            </a:r>
          </a:p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</a:p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Tuple&lt;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SurfacePlane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MeshFilter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&gt;,</a:t>
            </a:r>
          </a:p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 float</a:t>
            </a:r>
          </a:p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m_marginByPlaneAndSpatialMesh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70386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On-the-Fly Spatial Mesh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521229"/>
            <a:ext cx="5161734" cy="42699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Algorithm: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Detect which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SurfacePlane</a:t>
            </a:r>
            <a:r>
              <a:rPr lang="en-US" dirty="0"/>
              <a:t> was hit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Compute </a:t>
            </a:r>
            <a:r>
              <a:rPr lang="en-US" i="1" dirty="0"/>
              <a:t>margin volume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Assign high render priority to embedded object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For each spatial mesh: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Already adjusted? Skip.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rgbClr val="FFFF00"/>
                </a:solidFill>
              </a:rPr>
              <a:t>Find triangles intersecting margin volume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Push those triangles back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Update mesh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Restore original render priority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878" y="1521229"/>
            <a:ext cx="2201310" cy="23510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03147" y="4072726"/>
            <a:ext cx="47442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OBB/triangle intersection test: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“</a:t>
            </a:r>
            <a:r>
              <a:rPr lang="en-US" i="1" dirty="0"/>
              <a:t>Fast 3D Triangle-Box Overlap Testing</a:t>
            </a:r>
            <a:r>
              <a:rPr lang="en-US" dirty="0"/>
              <a:t>” by Tomas </a:t>
            </a:r>
            <a:r>
              <a:rPr lang="en-US" dirty="0" err="1"/>
              <a:t>Akenine-Möller</a:t>
            </a:r>
            <a:r>
              <a:rPr lang="en-US" dirty="0"/>
              <a:t> (2001)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Involves 13 tests per triangle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err="1">
                <a:hlinkClick r:id="rId3"/>
              </a:rPr>
              <a:t>OBBMeshIntersection.cs</a:t>
            </a:r>
            <a:endParaRPr lang="en-US" i="1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37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On-the-Fly Spatial Mesh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521229"/>
            <a:ext cx="5161734" cy="42699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Algorithm: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Detect which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SurfacePlane</a:t>
            </a:r>
            <a:r>
              <a:rPr lang="en-US" dirty="0"/>
              <a:t> was hit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Compute </a:t>
            </a:r>
            <a:r>
              <a:rPr lang="en-US" i="1" dirty="0"/>
              <a:t>margin volume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Assign high render priority to embedded object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For each spatial mesh: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Already adjusted? Skip.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Find triangles intersecting margin volume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rgbClr val="FFFF00"/>
                </a:solidFill>
              </a:rPr>
              <a:t>Push those triangles back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Update mesh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Restore original render priority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026" y="1331004"/>
            <a:ext cx="1723469" cy="26595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cxnSp>
        <p:nvCxnSpPr>
          <p:cNvPr id="10" name="Straight Arrow Connector 9"/>
          <p:cNvCxnSpPr>
            <a:cxnSpLocks/>
          </p:cNvCxnSpPr>
          <p:nvPr/>
        </p:nvCxnSpPr>
        <p:spPr>
          <a:xfrm>
            <a:off x="8265111" y="2459113"/>
            <a:ext cx="461186" cy="80006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cxnSpLocks/>
          </p:cNvCxnSpPr>
          <p:nvPr/>
        </p:nvCxnSpPr>
        <p:spPr>
          <a:xfrm flipV="1">
            <a:off x="6499877" y="3296790"/>
            <a:ext cx="0" cy="500411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cxnSpLocks/>
          </p:cNvCxnSpPr>
          <p:nvPr/>
        </p:nvCxnSpPr>
        <p:spPr>
          <a:xfrm flipV="1">
            <a:off x="6507459" y="3384256"/>
            <a:ext cx="342589" cy="405899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cxnSpLocks/>
          </p:cNvCxnSpPr>
          <p:nvPr/>
        </p:nvCxnSpPr>
        <p:spPr>
          <a:xfrm>
            <a:off x="6499877" y="3793065"/>
            <a:ext cx="485371" cy="1226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cxnSpLocks/>
          </p:cNvCxnSpPr>
          <p:nvPr/>
        </p:nvCxnSpPr>
        <p:spPr>
          <a:xfrm flipH="1" flipV="1">
            <a:off x="9435265" y="3068910"/>
            <a:ext cx="227230" cy="5502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993080" y="3669017"/>
            <a:ext cx="2610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Project vertex onto back side of margin volume</a:t>
            </a:r>
          </a:p>
        </p:txBody>
      </p:sp>
      <p:cxnSp>
        <p:nvCxnSpPr>
          <p:cNvPr id="34" name="Straight Arrow Connector 33"/>
          <p:cNvCxnSpPr>
            <a:cxnSpLocks/>
          </p:cNvCxnSpPr>
          <p:nvPr/>
        </p:nvCxnSpPr>
        <p:spPr>
          <a:xfrm flipV="1">
            <a:off x="6499877" y="2660804"/>
            <a:ext cx="2026220" cy="1136397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7359740" y="2790048"/>
                <a:ext cx="394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 panose="02040503050406030204" pitchFamily="18" charset="0"/>
                        </a:rPr>
                        <m:t>𝒅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9740" y="2790048"/>
                <a:ext cx="394660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8265111" y="2126931"/>
                <a:ext cx="3946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</m:acc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5111" y="2126931"/>
                <a:ext cx="394659" cy="369332"/>
              </a:xfrm>
              <a:prstGeom prst="rect">
                <a:avLst/>
              </a:prstGeom>
              <a:blipFill>
                <a:blip r:embed="rId4"/>
                <a:stretch>
                  <a:fillRect t="-6667" r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6671892" y="3058537"/>
                <a:ext cx="3642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𝒛</m:t>
                          </m:r>
                        </m:e>
                      </m:acc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1892" y="3058537"/>
                <a:ext cx="364202" cy="369332"/>
              </a:xfrm>
              <a:prstGeom prst="rect">
                <a:avLst/>
              </a:prstGeom>
              <a:blipFill>
                <a:blip r:embed="rId5"/>
                <a:stretch>
                  <a:fillRect t="-6667" r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6926002" y="3603063"/>
                <a:ext cx="3786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acc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6002" y="3603063"/>
                <a:ext cx="378630" cy="369332"/>
              </a:xfrm>
              <a:prstGeom prst="rect">
                <a:avLst/>
              </a:prstGeom>
              <a:blipFill>
                <a:blip r:embed="rId6"/>
                <a:stretch>
                  <a:fillRect t="-6557" r="-80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6256728" y="3024396"/>
                <a:ext cx="3834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</m:acc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728" y="3024396"/>
                <a:ext cx="383438" cy="369332"/>
              </a:xfrm>
              <a:prstGeom prst="rect">
                <a:avLst/>
              </a:prstGeom>
              <a:blipFill>
                <a:blip r:embed="rId7"/>
                <a:stretch>
                  <a:fillRect t="-6557" r="-7937"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6256728" y="4264690"/>
                <a:ext cx="4790682" cy="18256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en-US" sz="2200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b="1" i="1">
                            <a:latin typeface="Cambria Math" panose="02040503050406030204" pitchFamily="18" charset="0"/>
                          </a:rPr>
                          <m:t>𝒗</m:t>
                        </m:r>
                      </m:e>
                    </m:acc>
                  </m:oMath>
                </a14:m>
                <a:r>
                  <a:rPr lang="en-US" sz="2200" dirty="0"/>
                  <a:t> = original vertex</a:t>
                </a:r>
                <a:endParaRPr lang="en-US" sz="2200" b="1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⃑"/>
                            <m:ctrlPr>
                              <a:rPr lang="en-US" sz="22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200" b="1" i="1"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</m:acc>
                      </m:e>
                      <m:sup>
                        <m:r>
                          <a:rPr lang="en-US" sz="2200" b="1" i="1">
                            <a:latin typeface="Cambria Math" panose="02040503050406030204" pitchFamily="18" charset="0"/>
                          </a:rPr>
                          <m:t> ′</m:t>
                        </m:r>
                      </m:sup>
                    </m:sSup>
                  </m:oMath>
                </a14:m>
                <a:r>
                  <a:rPr lang="en-US" sz="2200" b="1" i="1" dirty="0">
                    <a:latin typeface="Cambria Math" panose="02040503050406030204" pitchFamily="18" charset="0"/>
                  </a:rPr>
                  <a:t> </a:t>
                </a:r>
                <a:r>
                  <a:rPr lang="en-US" sz="2200" dirty="0"/>
                  <a:t>= vertex projected onto back plane</a:t>
                </a:r>
                <a:endParaRPr lang="en-US" sz="2200" b="1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200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b="1" i="1">
                            <a:latin typeface="Cambria Math" panose="02040503050406030204" pitchFamily="18" charset="0"/>
                          </a:rPr>
                          <m:t>𝒏</m:t>
                        </m:r>
                      </m:e>
                    </m:acc>
                  </m:oMath>
                </a14:m>
                <a:r>
                  <a:rPr lang="en-US" sz="2200" dirty="0"/>
                  <a:t> = normal vector </a:t>
                </a:r>
                <a:r>
                  <a:rPr lang="en-US" sz="2200" i="1" dirty="0"/>
                  <a:t>into</a:t>
                </a:r>
                <a:r>
                  <a:rPr lang="en-US" sz="2200" dirty="0"/>
                  <a:t> plane</a:t>
                </a:r>
              </a:p>
              <a:p>
                <a14:m>
                  <m:oMath xmlns:m="http://schemas.openxmlformats.org/officeDocument/2006/math">
                    <m:r>
                      <a:rPr lang="en-US" sz="2200" b="1" i="1" smtClean="0">
                        <a:latin typeface="Cambria Math" panose="02040503050406030204" pitchFamily="18" charset="0"/>
                      </a:rPr>
                      <m:t>𝒅</m:t>
                    </m:r>
                  </m:oMath>
                </a14:m>
                <a:r>
                  <a:rPr lang="en-US" sz="2200" dirty="0"/>
                  <a:t> = distance from origin to plane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⃑"/>
                            <m:ctrlPr>
                              <a:rPr lang="en-US" sz="22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200" b="1" i="1"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</m:acc>
                      </m:e>
                      <m:sup>
                        <m:r>
                          <a:rPr lang="en-US" sz="2200" b="1" i="1">
                            <a:latin typeface="Cambria Math" panose="02040503050406030204" pitchFamily="18" charset="0"/>
                          </a:rPr>
                          <m:t> ′</m:t>
                        </m:r>
                      </m:sup>
                    </m:sSup>
                  </m:oMath>
                </a14:m>
                <a:r>
                  <a:rPr lang="en-US" sz="2200" dirty="0"/>
                  <a:t>=</a:t>
                </a:r>
                <a:r>
                  <a:rPr lang="en-US" sz="2200" b="1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en-US" sz="22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b="1" i="1">
                            <a:latin typeface="Cambria Math" panose="02040503050406030204" pitchFamily="18" charset="0"/>
                          </a:rPr>
                          <m:t>𝒗</m:t>
                        </m:r>
                      </m:e>
                    </m:acc>
                    <m:r>
                      <a:rPr lang="en-US" sz="2200" b="0" i="0" smtClean="0">
                        <a:latin typeface="Cambria Math" panose="02040503050406030204" pitchFamily="18" charset="0"/>
                      </a:rPr>
                      <m:t> −</m:t>
                    </m:r>
                    <m:acc>
                      <m:accPr>
                        <m:chr m:val="̂"/>
                        <m:ctrlPr>
                          <a:rPr lang="en-US" sz="22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acc>
                    <m:r>
                      <a:rPr lang="en-US" sz="22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en-US" sz="22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sz="2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acc>
                        <m:r>
                          <a:rPr lang="en-US" sz="2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∘</m:t>
                        </m:r>
                        <m:acc>
                          <m:accPr>
                            <m:chr m:val="⃑"/>
                            <m:ctrlPr>
                              <a:rPr lang="en-US" sz="22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200" b="1" i="1"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</m:acc>
                        <m:r>
                          <a:rPr lang="en-US" sz="2200" b="1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200" b="1" i="1" smtClean="0">
                            <a:latin typeface="Cambria Math" panose="02040503050406030204" pitchFamily="18" charset="0"/>
                          </a:rPr>
                          <m:t>𝒅</m:t>
                        </m:r>
                      </m:e>
                    </m:d>
                  </m:oMath>
                </a14:m>
                <a:endParaRPr lang="en-US" sz="22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728" y="4264690"/>
                <a:ext cx="4790682" cy="1825693"/>
              </a:xfrm>
              <a:prstGeom prst="rect">
                <a:avLst/>
              </a:prstGeom>
              <a:blipFill>
                <a:blip r:embed="rId8"/>
                <a:stretch>
                  <a:fillRect l="-254" t="-2007" b="-36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Oval 44"/>
          <p:cNvSpPr/>
          <p:nvPr/>
        </p:nvSpPr>
        <p:spPr>
          <a:xfrm>
            <a:off x="9226628" y="2818072"/>
            <a:ext cx="150920" cy="149547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8917620" y="2743298"/>
            <a:ext cx="150920" cy="14954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8560721" y="2656928"/>
                <a:ext cx="3834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⃑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𝒗</m:t>
                          </m:r>
                        </m:e>
                      </m:acc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0721" y="2656928"/>
                <a:ext cx="383438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9399021" y="2633350"/>
                <a:ext cx="4891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⃑"/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𝒗</m:t>
                              </m:r>
                            </m:e>
                          </m:acc>
                        </m:e>
                        <m:sup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 ′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99021" y="2633350"/>
                <a:ext cx="489173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412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  <p:bldP spid="38" grpId="0"/>
      <p:bldP spid="39" grpId="0"/>
      <p:bldP spid="40" grpId="0"/>
      <p:bldP spid="41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On-the-Fly Spatial Mesh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521229"/>
            <a:ext cx="5161734" cy="42699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Algorithm: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Detect which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SurfacePlane</a:t>
            </a:r>
            <a:r>
              <a:rPr lang="en-US" dirty="0"/>
              <a:t> was hit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Compute </a:t>
            </a:r>
            <a:r>
              <a:rPr lang="en-US" i="1" dirty="0"/>
              <a:t>margin volume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Assign high render priority to embedded object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For each spatial mesh: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Already adjusted? Skip.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Find triangles intersecting margin volume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Push those triangles back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solidFill>
                  <a:srgbClr val="FFFF00"/>
                </a:solidFill>
              </a:rPr>
              <a:t>Update mesh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Restore original render priority</a:t>
            </a:r>
          </a:p>
          <a:p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303147" y="1521229"/>
            <a:ext cx="5061752" cy="3861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cs typeface="Courier New" panose="02070309020205020404" pitchFamily="49" charset="0"/>
              </a:rPr>
              <a:t>Update vertices</a:t>
            </a:r>
          </a:p>
          <a:p>
            <a:pPr lvl="1"/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mesh.vertices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= verts;</a:t>
            </a:r>
          </a:p>
          <a:p>
            <a:r>
              <a:rPr lang="en-US" sz="2200" dirty="0">
                <a:cs typeface="Courier New" panose="02070309020205020404" pitchFamily="49" charset="0"/>
              </a:rPr>
              <a:t>Don’t update collision mesh!</a:t>
            </a:r>
          </a:p>
          <a:p>
            <a:pPr lvl="1"/>
            <a:r>
              <a:rPr lang="en-US" sz="1800" dirty="0">
                <a:cs typeface="Courier New" panose="02070309020205020404" pitchFamily="49" charset="0"/>
              </a:rPr>
              <a:t>Not necessary for our purposes</a:t>
            </a:r>
          </a:p>
          <a:p>
            <a:pPr lvl="1"/>
            <a:r>
              <a:rPr lang="en-US" sz="1800" dirty="0">
                <a:cs typeface="Courier New" panose="02070309020205020404" pitchFamily="49" charset="0"/>
              </a:rPr>
              <a:t>It’s </a:t>
            </a:r>
            <a:r>
              <a:rPr lang="en-US" sz="1800" i="1" dirty="0" err="1">
                <a:cs typeface="Courier New" panose="02070309020205020404" pitchFamily="49" charset="0"/>
              </a:rPr>
              <a:t>sloooow</a:t>
            </a:r>
            <a:endParaRPr lang="en-US" sz="1800" dirty="0">
              <a:cs typeface="Courier New" panose="02070309020205020404" pitchFamily="49" charset="0"/>
            </a:endParaRPr>
          </a:p>
          <a:p>
            <a:pPr lvl="1"/>
            <a:endParaRPr lang="en-US" sz="1800" dirty="0"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56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On-the-Fly Spatial Mesh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521229"/>
            <a:ext cx="5161734" cy="42699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Algorithm: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Detect which </a:t>
            </a:r>
            <a:r>
              <a:rPr lang="en-US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SurfacePlane</a:t>
            </a:r>
            <a:r>
              <a:rPr lang="en-US" dirty="0"/>
              <a:t> was hit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Compute </a:t>
            </a:r>
            <a:r>
              <a:rPr lang="en-US" i="1" dirty="0"/>
              <a:t>margin volume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Assign high render priority to embedded object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For each spatial mesh: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Already adjusted? Skip.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Find triangles intersecting margin volume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Push those triangles back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Update mesh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rgbClr val="FFFF00"/>
                </a:solidFill>
              </a:rPr>
              <a:t>Restore original render priority</a:t>
            </a:r>
          </a:p>
          <a:p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303147" y="1521229"/>
            <a:ext cx="5061752" cy="3861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cs typeface="Courier New" panose="02070309020205020404" pitchFamily="49" charset="0"/>
              </a:rPr>
              <a:t>Use my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SharedMaterialHelper</a:t>
            </a:r>
            <a:r>
              <a:rPr lang="en-US" sz="2200" dirty="0">
                <a:cs typeface="Courier New" panose="02070309020205020404" pitchFamily="49" charset="0"/>
              </a:rPr>
              <a:t> component!</a:t>
            </a:r>
          </a:p>
        </p:txBody>
      </p:sp>
    </p:spTree>
    <p:extLst>
      <p:ext uri="{BB962C8B-B14F-4D97-AF65-F5344CB8AC3E}">
        <p14:creationId xmlns:p14="http://schemas.microsoft.com/office/powerpoint/2010/main" val="172040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Spatial Meshes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521229"/>
            <a:ext cx="9905999" cy="5163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HoloToolkit</a:t>
            </a:r>
            <a:r>
              <a:rPr lang="en-US" dirty="0"/>
              <a:t> can also detect planes, represented as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SurfacePlane</a:t>
            </a:r>
            <a:r>
              <a:rPr lang="en-US" dirty="0"/>
              <a:t> objects.</a:t>
            </a:r>
          </a:p>
        </p:txBody>
      </p:sp>
      <p:pic>
        <p:nvPicPr>
          <p:cNvPr id="4" name="surfaceplane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66033" y="2350980"/>
            <a:ext cx="7256755" cy="372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4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On-the-Fly Spatial Mesh Adjustment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One last detail:</a:t>
            </a:r>
          </a:p>
          <a:p>
            <a:r>
              <a:rPr lang="en-US" dirty="0"/>
              <a:t>Use a coroutine to implement as “background” task</a:t>
            </a:r>
          </a:p>
          <a:p>
            <a:r>
              <a:rPr lang="en-US" dirty="0"/>
              <a:t>Hence the need to modify/restore render order temporarily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defor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60576" y="3201206"/>
            <a:ext cx="5067670" cy="310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24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Ideas for Further Improvement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521229"/>
            <a:ext cx="9905999" cy="468426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Pre-deform meshes at start-up or replace them with custom wall prefabs</a:t>
            </a:r>
          </a:p>
          <a:p>
            <a:pPr lvl="1"/>
            <a:r>
              <a:rPr lang="en-US" dirty="0" err="1"/>
              <a:t>HoloToolkit’s</a:t>
            </a:r>
            <a:r>
              <a:rPr lang="en-US" dirty="0"/>
              <a:t> </a:t>
            </a:r>
            <a:r>
              <a:rPr lang="en-US" i="1" dirty="0" err="1"/>
              <a:t>RemoveVertices.cs</a:t>
            </a:r>
            <a:r>
              <a:rPr lang="en-US" dirty="0"/>
              <a:t> can be used but is too aggressive (uses AABB rather than OBB)</a:t>
            </a:r>
          </a:p>
          <a:p>
            <a:pPr lvl="1"/>
            <a:r>
              <a:rPr lang="en-US" dirty="0"/>
              <a:t>My OBB/mesh intersection test could be used for wall removal</a:t>
            </a:r>
          </a:p>
          <a:p>
            <a:pPr lvl="2"/>
            <a:r>
              <a:rPr lang="en-US" dirty="0"/>
              <a:t>Use a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SurfacePlane</a:t>
            </a:r>
            <a:r>
              <a:rPr lang="en-US" dirty="0"/>
              <a:t> with some calibrated thickness as “margin volume” for intersection test?</a:t>
            </a:r>
          </a:p>
          <a:p>
            <a:pPr lvl="1"/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SurfacePlane</a:t>
            </a:r>
            <a:r>
              <a:rPr lang="en-US" dirty="0" err="1"/>
              <a:t>’s</a:t>
            </a:r>
            <a:r>
              <a:rPr lang="en-US" dirty="0"/>
              <a:t> normal vector doesn’t always point “out” of the wall. Using hit detection (my method) seems easier…</a:t>
            </a:r>
          </a:p>
          <a:p>
            <a:pPr lvl="2"/>
            <a:r>
              <a:rPr lang="en-US" dirty="0"/>
              <a:t>I need to revisit this and confirm</a:t>
            </a:r>
          </a:p>
          <a:p>
            <a:r>
              <a:rPr lang="en-US" dirty="0"/>
              <a:t>Extend to arbitrary (non-plane) surfaces</a:t>
            </a:r>
          </a:p>
          <a:p>
            <a:pPr lvl="1"/>
            <a:r>
              <a:rPr lang="en-US" dirty="0"/>
              <a:t>Original version did just that</a:t>
            </a:r>
          </a:p>
          <a:p>
            <a:pPr lvl="1"/>
            <a:r>
              <a:rPr lang="en-US" dirty="0"/>
              <a:t>Margin volume is just the embedded object’s </a:t>
            </a:r>
            <a:r>
              <a:rPr lang="en-US" dirty="0" err="1"/>
              <a:t>BoxCollider</a:t>
            </a:r>
            <a:endParaRPr lang="en-US" dirty="0"/>
          </a:p>
          <a:p>
            <a:pPr lvl="1"/>
            <a:r>
              <a:rPr lang="en-US" dirty="0"/>
              <a:t>Downside is that a new deformation must occur for each object.  Cannot deform large region and test for required margin.</a:t>
            </a:r>
          </a:p>
        </p:txBody>
      </p:sp>
    </p:spTree>
    <p:extLst>
      <p:ext uri="{BB962C8B-B14F-4D97-AF65-F5344CB8AC3E}">
        <p14:creationId xmlns:p14="http://schemas.microsoft.com/office/powerpoint/2010/main" val="27051170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http://trzy.org</a:t>
            </a:r>
            <a:endParaRPr lang="en-US" dirty="0"/>
          </a:p>
          <a:p>
            <a:r>
              <a:rPr lang="en-US" dirty="0"/>
              <a:t>Twitter: @</a:t>
            </a:r>
            <a:r>
              <a:rPr lang="en-US" dirty="0" err="1"/>
              <a:t>BartronPolygon</a:t>
            </a:r>
            <a:endParaRPr lang="en-US" dirty="0"/>
          </a:p>
          <a:p>
            <a:r>
              <a:rPr lang="en-US" dirty="0" err="1"/>
              <a:t>Github</a:t>
            </a:r>
            <a:r>
              <a:rPr lang="en-US" dirty="0"/>
              <a:t>: </a:t>
            </a:r>
            <a:r>
              <a:rPr lang="en-US" dirty="0">
                <a:hlinkClick r:id="rId3"/>
              </a:rPr>
              <a:t>http://github.com/trzy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690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Rendering Basics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013" y="3947308"/>
            <a:ext cx="9448800" cy="2400300"/>
          </a:xfr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141412" y="1521229"/>
            <a:ext cx="9905999" cy="4269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Painter’s Algorithm</a:t>
            </a:r>
          </a:p>
          <a:p>
            <a:pPr>
              <a:lnSpc>
                <a:spcPct val="100000"/>
              </a:lnSpc>
            </a:pPr>
            <a:r>
              <a:rPr lang="en-US" dirty="0"/>
              <a:t>Draw farthest objects first</a:t>
            </a:r>
          </a:p>
          <a:p>
            <a:pPr>
              <a:lnSpc>
                <a:spcPct val="100000"/>
              </a:lnSpc>
            </a:pPr>
            <a:r>
              <a:rPr lang="en-US" dirty="0"/>
              <a:t>Then draw nearer objects on top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FF0000"/>
                </a:solidFill>
              </a:rPr>
              <a:t>Doesn’t work for real-time 3D graphics (e.g., objects can easily overlap and neither can be drawn completely before the other)</a:t>
            </a:r>
          </a:p>
        </p:txBody>
      </p:sp>
    </p:spTree>
    <p:extLst>
      <p:ext uri="{BB962C8B-B14F-4D97-AF65-F5344CB8AC3E}">
        <p14:creationId xmlns:p14="http://schemas.microsoft.com/office/powerpoint/2010/main" val="1704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Depth Buffering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521229"/>
            <a:ext cx="9905999" cy="426997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Frame buffer actually consists of multiple buffers…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2" y="2208415"/>
            <a:ext cx="4739687" cy="3657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725" y="2208415"/>
            <a:ext cx="4739686" cy="3657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61503" y="5948038"/>
            <a:ext cx="1699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Color buffer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95756" y="5948038"/>
            <a:ext cx="17636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Depth buffer</a:t>
            </a:r>
          </a:p>
        </p:txBody>
      </p:sp>
    </p:spTree>
    <p:extLst>
      <p:ext uri="{BB962C8B-B14F-4D97-AF65-F5344CB8AC3E}">
        <p14:creationId xmlns:p14="http://schemas.microsoft.com/office/powerpoint/2010/main" val="36504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59259E-6 L -0.21146 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7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Depth Buffering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Procedure to render frame</a:t>
            </a:r>
          </a:p>
          <a:p>
            <a:r>
              <a:rPr lang="en-US" dirty="0"/>
              <a:t>Clear depth buffer</a:t>
            </a:r>
          </a:p>
          <a:p>
            <a:r>
              <a:rPr lang="en-US" dirty="0"/>
              <a:t>For each pixel</a:t>
            </a:r>
          </a:p>
          <a:p>
            <a:pPr lvl="1"/>
            <a:r>
              <a:rPr lang="en-US" dirty="0"/>
              <a:t>Z = distance from camera of pixel</a:t>
            </a:r>
          </a:p>
          <a:p>
            <a:pPr lvl="1"/>
            <a:r>
              <a:rPr lang="en-US" dirty="0"/>
              <a:t>Is corresponding value in depth buffer &lt; Z</a:t>
            </a:r>
          </a:p>
          <a:p>
            <a:pPr lvl="2"/>
            <a:r>
              <a:rPr lang="en-US" dirty="0"/>
              <a:t>Yes? </a:t>
            </a:r>
            <a:r>
              <a:rPr lang="en-US" dirty="0">
                <a:solidFill>
                  <a:srgbClr val="FF0000"/>
                </a:solidFill>
              </a:rPr>
              <a:t>Do not draw to color buffer because a nearer pixel already exists!</a:t>
            </a:r>
          </a:p>
          <a:p>
            <a:pPr lvl="2"/>
            <a:r>
              <a:rPr lang="en-US" dirty="0"/>
              <a:t>No? 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Safe to draw. </a:t>
            </a:r>
            <a:r>
              <a:rPr lang="en-US" dirty="0"/>
              <a:t>Write color to color buffer, Z to depth buffer.</a:t>
            </a:r>
          </a:p>
        </p:txBody>
      </p:sp>
    </p:spTree>
    <p:extLst>
      <p:ext uri="{BB962C8B-B14F-4D97-AF65-F5344CB8AC3E}">
        <p14:creationId xmlns:p14="http://schemas.microsoft.com/office/powerpoint/2010/main" val="248635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725" y="2394853"/>
            <a:ext cx="4739686" cy="3657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3" y="2394853"/>
            <a:ext cx="4739686" cy="365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Depth Buffering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521229"/>
            <a:ext cx="9905999" cy="426997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Depth buffering allows arbitrary render order (exception: translucent objects must be drawn back to front after opaque objects)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26526" y="6134476"/>
            <a:ext cx="3169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Without depth buffering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33852" y="6134476"/>
            <a:ext cx="20874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Depth buffered</a:t>
            </a:r>
          </a:p>
        </p:txBody>
      </p:sp>
    </p:spTree>
    <p:extLst>
      <p:ext uri="{BB962C8B-B14F-4D97-AF65-F5344CB8AC3E}">
        <p14:creationId xmlns:p14="http://schemas.microsoft.com/office/powerpoint/2010/main" val="358703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Hologram Occlusion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521229"/>
            <a:ext cx="9905999" cy="426997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Draw the spatial mesh using bog standard depth buffering!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52316" y="5948038"/>
            <a:ext cx="3717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Draw to depth buffer only…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51638" y="5948037"/>
            <a:ext cx="44518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… or both depth </a:t>
            </a:r>
            <a:r>
              <a:rPr lang="en-US" sz="2400" i="1" dirty="0"/>
              <a:t>and</a:t>
            </a:r>
            <a:r>
              <a:rPr lang="en-US" sz="2400" dirty="0"/>
              <a:t> color buffers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270" y="2772139"/>
            <a:ext cx="4507967" cy="228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584" y="2772139"/>
            <a:ext cx="4507967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2102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2194</TotalTime>
  <Words>1771</Words>
  <Application>Microsoft Office PowerPoint</Application>
  <PresentationFormat>Widescreen</PresentationFormat>
  <Paragraphs>310</Paragraphs>
  <Slides>42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Arial</vt:lpstr>
      <vt:lpstr>Cambria Math</vt:lpstr>
      <vt:lpstr>Courier New</vt:lpstr>
      <vt:lpstr>Trebuchet MS</vt:lpstr>
      <vt:lpstr>Tw Cen MT</vt:lpstr>
      <vt:lpstr>Wingdings</vt:lpstr>
      <vt:lpstr>Circuit</vt:lpstr>
      <vt:lpstr>Damage Effects with HoloLens Embedding Small Objects in Walls</vt:lpstr>
      <vt:lpstr>Overview</vt:lpstr>
      <vt:lpstr>Spatial Meshes</vt:lpstr>
      <vt:lpstr>Spatial Meshes</vt:lpstr>
      <vt:lpstr>Rendering Basics</vt:lpstr>
      <vt:lpstr>Depth Buffering</vt:lpstr>
      <vt:lpstr>Depth Buffering</vt:lpstr>
      <vt:lpstr>Depth Buffering</vt:lpstr>
      <vt:lpstr>Hologram Occlusion</vt:lpstr>
      <vt:lpstr>The Portal Effect</vt:lpstr>
      <vt:lpstr>The Portal Effect</vt:lpstr>
      <vt:lpstr>The Portal Effect</vt:lpstr>
      <vt:lpstr>The Portal Effect</vt:lpstr>
      <vt:lpstr>Wall Damage Effect</vt:lpstr>
      <vt:lpstr>Wall Damage Effect</vt:lpstr>
      <vt:lpstr>Wall Damage Effect</vt:lpstr>
      <vt:lpstr>Embedding Small Objects: 3D Bullet Holes!</vt:lpstr>
      <vt:lpstr>Embedding Small Objects: 3D Bullet Holes!</vt:lpstr>
      <vt:lpstr>Modeling the Bullet Hole</vt:lpstr>
      <vt:lpstr>Embedding Small Objects: 3D Bullet Holes! </vt:lpstr>
      <vt:lpstr>Embedding Small Objects: 3D Bullet Holes! </vt:lpstr>
      <vt:lpstr>Embedding Small Objects: 3D Bullet Holes! </vt:lpstr>
      <vt:lpstr>Embedding Small Objects: 3D Bullet Holes! </vt:lpstr>
      <vt:lpstr>Embedding Small Objects: 3D Bullet Holes! </vt:lpstr>
      <vt:lpstr>Embedding Small Objects: 3D Bullet Holes! </vt:lpstr>
      <vt:lpstr>Embedding Small Objects: 3D Bullet Holes! </vt:lpstr>
      <vt:lpstr>Embedding Small Objects: 3D Bullet Holes! </vt:lpstr>
      <vt:lpstr>Embedding Small Objects: 3D Bullet Holes! </vt:lpstr>
      <vt:lpstr>On-the-Fly Spatial Mesh Adjustment</vt:lpstr>
      <vt:lpstr>On-the-Fly Spatial Mesh Adjustment</vt:lpstr>
      <vt:lpstr>On-the-Fly Spatial Mesh Adjustment</vt:lpstr>
      <vt:lpstr>On-the-Fly Spatial Mesh Adjustment</vt:lpstr>
      <vt:lpstr>Material Helper</vt:lpstr>
      <vt:lpstr>Material Helper</vt:lpstr>
      <vt:lpstr>On-the-Fly Spatial Mesh Adjustment</vt:lpstr>
      <vt:lpstr>On-the-Fly Spatial Mesh Adjustment</vt:lpstr>
      <vt:lpstr>On-the-Fly Spatial Mesh Adjustment</vt:lpstr>
      <vt:lpstr>On-the-Fly Spatial Mesh Adjustment</vt:lpstr>
      <vt:lpstr>On-the-Fly Spatial Mesh Adjustment</vt:lpstr>
      <vt:lpstr>On-the-Fly Spatial Mesh Adjustment</vt:lpstr>
      <vt:lpstr>Ideas for Further Improvement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Bart Trzynadlowski</dc:creator>
  <cp:lastModifiedBy>Bart Trzynadlowski</cp:lastModifiedBy>
  <cp:revision>88</cp:revision>
  <dcterms:created xsi:type="dcterms:W3CDTF">2017-01-31T03:04:08Z</dcterms:created>
  <dcterms:modified xsi:type="dcterms:W3CDTF">2017-02-01T23:49:27Z</dcterms:modified>
</cp:coreProperties>
</file>